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45" autoAdjust="0"/>
    <p:restoredTop sz="90128" autoAdjust="0"/>
  </p:normalViewPr>
  <p:slideViewPr>
    <p:cSldViewPr snapToGrid="0" snapToObjects="1">
      <p:cViewPr varScale="1">
        <p:scale>
          <a:sx n="159" d="100"/>
          <a:sy n="159" d="100"/>
        </p:scale>
        <p:origin x="184"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a:p>
            <a:pPr marL="0" lvl="0" indent="0">
              <a:buNone/>
            </a:pPr>
            <a:endParaRPr/>
          </a:p>
          <a:p>
            <a:pPr marL="0" lvl="0" indent="0">
              <a:buNone/>
            </a:pPr>
            <a:r>
              <a:t>Figure source: Ramirez et al., Metabolites, 2013</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HER2 assessment across genomic (copy number), transcriptomic (mRNA), and proteomic (protein) layers in CPTAC pan-cancer analysis.</a:t>
            </a:r>
          </a:p>
          <a:p>
            <a:pPr marL="0" lvl="0" indent="0">
              <a:buNone/>
            </a:pPr>
            <a:endParaRPr/>
          </a:p>
          <a:p>
            <a:pPr marL="0" lvl="0" indent="0">
              <a:buNone/>
            </a:pPr>
            <a:r>
              <a:t>Panel a: Histogram showing Spearman correlation distribution for 206 protein-mRNA pairs - most show modest correlation.</a:t>
            </a:r>
          </a:p>
          <a:p>
            <a:pPr marL="0" lvl="0" indent="0">
              <a:buNone/>
            </a:pPr>
            <a:endParaRPr/>
          </a:p>
          <a:p>
            <a:pPr marL="0" lvl="0" indent="0">
              <a:buNone/>
            </a:pPr>
            <a:r>
              <a:t>Panel b: Crosstab showing HER2 classification by CNV, mRNA, and protein across 11 tumor types. Red highlighting shows ≥5% discordance. Breast (BRCA) and endometrial (UCEC) cancers subdivided by HER2 protein levels.</a:t>
            </a:r>
          </a:p>
          <a:p>
            <a:pPr marL="0" lvl="0" indent="0">
              <a:buNone/>
            </a:pPr>
            <a:endParaRPr/>
          </a:p>
          <a:p>
            <a:pPr marL="0" lvl="0" indent="0">
              <a:buNone/>
            </a:pPr>
            <a:r>
              <a:t>Panel c: HER2 copy number vs protein level - amplified samples have higher protein but substantial variation exists.</a:t>
            </a:r>
          </a:p>
          <a:p>
            <a:pPr marL="0" lvl="0" indent="0">
              <a:buNone/>
            </a:pPr>
            <a:endParaRPr/>
          </a:p>
          <a:p>
            <a:pPr marL="0" lvl="0" indent="0">
              <a:buNone/>
            </a:pPr>
            <a:r>
              <a:t>Panel d: HER2 mRNA vs protein correlation of only 0.53 across all tumors.</a:t>
            </a:r>
          </a:p>
          <a:p>
            <a:pPr marL="0" lvl="0" indent="0">
              <a:buNone/>
            </a:pPr>
            <a:endParaRPr/>
          </a:p>
          <a:p>
            <a:pPr marL="0" lvl="0" indent="0">
              <a:buNone/>
            </a:pPr>
            <a:r>
              <a:t>Key insight: HER2 classification varies dramatically by layer. Samples HER2-positive by protein may be negative by RNA or CNV. For anti-HER2 therapy decisions, protein measurement is essential.</a:t>
            </a:r>
          </a:p>
          <a:p>
            <a:pPr marL="0" lvl="0" indent="0">
              <a:buNone/>
            </a:pPr>
            <a:endParaRPr/>
          </a:p>
          <a:p>
            <a:pPr marL="0" lvl="0" indent="0">
              <a:buNone/>
            </a:pPr>
            <a:r>
              <a:t>Takeaway: Discordance across layers motivates multi-omics integration to capture the full regulatory cascade from DNA → RNA → protein. Post-transcriptional regulation and protein stability create layer-specific biology.</a:t>
            </a:r>
          </a:p>
          <a:p>
            <a:pPr marL="0" lvl="0" indent="0">
              <a:buNone/>
            </a:pPr>
            <a:endParaRPr/>
          </a:p>
          <a:p>
            <a:pPr marL="0" lvl="0" indent="0">
              <a:buNone/>
            </a:pPr>
            <a:r>
              <a:t>Figure source: Zhang et al., Nature Communications, 2016</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a:p>
            <a:pPr marL="0" lvl="0" indent="0">
              <a:buNone/>
            </a:pPr>
            <a:endParaRPr/>
          </a:p>
          <a:p>
            <a:pPr marL="0" lvl="0" indent="0">
              <a:buNone/>
            </a:pPr>
            <a:r>
              <a:t>Figure source: Zhang et al., J. Fungi, 2022</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marL="0" lvl="0" indent="0">
              <a:buNone/>
            </a:pPr>
            <a:endParaRPr/>
          </a:p>
          <a:p>
            <a:pPr marL="0" lvl="0" indent="0">
              <a:buNone/>
            </a:pPr>
            <a:r>
              <a:t>Key insight: Metabolites are not just endpoints—they are regulatory signals that directly control gene expression and protein function.</a:t>
            </a:r>
          </a:p>
          <a:p>
            <a:pPr marL="0" lvl="0" indent="0">
              <a:buNone/>
            </a:pPr>
            <a:endParaRPr/>
          </a:p>
          <a:p>
            <a:pPr marL="0" lvl="0" indent="0">
              <a:buNone/>
            </a:pPr>
            <a:r>
              <a:t>What metabolomics tells us: how metabolic state regulates epigenetics and protein function, phenotype-proximal biology (closer to observable disease than genomics), metabolic reprogramming in cancer and immune cells.</a:t>
            </a:r>
          </a:p>
          <a:p>
            <a:pPr marL="0" lvl="0" indent="0">
              <a:buNone/>
            </a:pPr>
            <a:endParaRPr/>
          </a:p>
          <a:p>
            <a:pPr marL="0" lvl="0" indent="0">
              <a:buNone/>
            </a:pPr>
            <a:r>
              <a:t>Takeaway: Metabolomics reveals bidirectional regulation—metabolism shapes epigenetics and protein function, creating feedback loops across omics layers. This motivates integrative analysis to capture systems-level regulation.</a:t>
            </a:r>
          </a:p>
          <a:p>
            <a:pPr marL="0" lvl="0" indent="0">
              <a:buNone/>
            </a:pPr>
            <a:endParaRPr/>
          </a:p>
          <a:p>
            <a:pPr marL="0" lvl="0" indent="0">
              <a:buNone/>
            </a:pPr>
            <a:r>
              <a:t>Figure source: Xie et al., Metabolites, 2021</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Parallel multi-omics (matched samples) - Multiple omics measured on the same samples (e.g., tumor aliquots). Enables direct layer-to-layer correlation. Examples: TCGA (WES + RNA-seq + methylation + proteomics), CPTAC (genomics + proteomics), clinical trials with multi-omic profiling.</a:t>
            </a:r>
          </a:p>
          <a:p>
            <a:pPr marL="0" lvl="0" indent="0">
              <a:buNone/>
            </a:pPr>
            <a:endParaRPr/>
          </a:p>
          <a:p>
            <a:pPr marL="0" lvl="0" indent="0">
              <a:buNone/>
            </a:pPr>
            <a:r>
              <a:t>Right: Joint profiling multi-omics - Multiple omics from the same cells or spatial locations. Requires specialized technologies. Examples: CITE-seq (scRNA + protein), 10X Multiome (scATAC + scRNA), spatial methods (Xenium/CODEX for RNA + protein, PacBio HiFi for DNA + methylation).</a:t>
            </a:r>
          </a:p>
          <a:p>
            <a:pPr marL="0" lvl="0" indent="0">
              <a:buNone/>
            </a:pPr>
            <a:endParaRPr/>
          </a:p>
          <a:p>
            <a:pPr marL="0" lvl="0" indent="0">
              <a:buNone/>
            </a:pPr>
            <a:r>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Research workflow showing integrative multi-omics and machine learning approach for head and neck squamous cell carcinoma. Study integrated genomics, transcriptomics, and clinical data to improve prognosis prediction and identify treatment-relevant biomarkers.</a:t>
            </a:r>
          </a:p>
          <a:p>
            <a:pPr marL="0" lvl="0" indent="0">
              <a:buNone/>
            </a:pPr>
            <a:endParaRPr/>
          </a:p>
          <a:p>
            <a:pPr marL="0" lvl="0" indent="0">
              <a:buNone/>
            </a:pPr>
            <a:r>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marL="0" lvl="0" indent="0">
              <a:buNone/>
            </a:pPr>
            <a:endParaRPr/>
          </a:p>
          <a:p>
            <a:pPr marL="0" lvl="0" indent="0">
              <a:buNone/>
            </a:pPr>
            <a:r>
              <a:t>Takeaway: Parallel multi-omics on matched samples enables direct integration across layers, revealing which molecular alterations drive phenotype and which are passenger events. This approach is powerful for biomarker discovery and patient stratification.</a:t>
            </a:r>
          </a:p>
          <a:p>
            <a:pPr marL="0" lvl="0" indent="0">
              <a:buNone/>
            </a:pPr>
            <a:endParaRPr/>
          </a:p>
          <a:p>
            <a:pPr marL="0" lvl="0" indent="0">
              <a:buNone/>
            </a:pPr>
            <a:r>
              <a:t>Figure source: Huang et al., Front. Immunol., 2024</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Spatial omics of the breast tumor microenvironment. Background: Spatial omics has transformed understanding of breast TME, but clinical validation remains limited.</a:t>
            </a:r>
          </a:p>
          <a:p>
            <a:pPr marL="0" lvl="0" indent="0">
              <a:buNone/>
            </a:pPr>
            <a:endParaRPr/>
          </a:p>
          <a:p>
            <a:pPr marL="0" lvl="0" indent="0">
              <a:buNone/>
            </a:pPr>
            <a:r>
              <a:t>Left panel: Throughput vs resolution tradeoff for different spatial technologies (transcriptomics, proteomics, multi-omics).</a:t>
            </a:r>
          </a:p>
          <a:p>
            <a:pPr marL="0" lvl="0" indent="0">
              <a:buNone/>
            </a:pPr>
            <a:endParaRPr/>
          </a:p>
          <a:p>
            <a:pPr marL="0" lvl="0" indent="0">
              <a:buNone/>
            </a:pPr>
            <a:r>
              <a:t>Center panel: Schematic showing tumor organization - metabolic niches, immune ecosystem (ignored, inflamed, excluded tumor regions), clonal architecture, polyclonal metastases, blood vessels, and stroma ecosystem.</a:t>
            </a:r>
          </a:p>
          <a:p>
            <a:pPr marL="0" lvl="0" indent="0">
              <a:buNone/>
            </a:pPr>
            <a:endParaRPr/>
          </a:p>
          <a:p>
            <a:pPr marL="0" lvl="0" indent="0">
              <a:buNone/>
            </a:pPr>
            <a:r>
              <a:t>Right panel: Heatmap showing method compatibility across clinical applications (early diagnosis, FFPE support, subcellular resolution, biomarker discovery).</a:t>
            </a:r>
          </a:p>
          <a:p>
            <a:pPr marL="0" lvl="0" indent="0">
              <a:buNone/>
            </a:pPr>
            <a:endParaRPr/>
          </a:p>
          <a:p>
            <a:pPr marL="0" lvl="0" indent="0">
              <a:buNone/>
            </a:pPr>
            <a:r>
              <a:t>Main findings: Spatial multiomics uncovers how spatially organized immune and stromal niches influence tumor evolution and therapy response. Integration of transcriptomic, proteomic, metabolomic and epigenomic advances within a translational framework. Key technological and analytical gaps limit clinical implementation.</a:t>
            </a:r>
          </a:p>
          <a:p>
            <a:pPr marL="0" lvl="0" indent="0">
              <a:buNone/>
            </a:pPr>
            <a:endParaRPr/>
          </a:p>
          <a:p>
            <a:pPr marL="0" lvl="0" indent="0">
              <a:buNone/>
            </a:pPr>
            <a:r>
              <a:t>Takeaway: Joint spatial profiling reveals how molecular layers interact within tissue architecture—biology that parallel bulk approaches cannot capture. Clinical promise includes predicting therapy response based on spatial organization, but technological barriers remain.</a:t>
            </a:r>
          </a:p>
          <a:p>
            <a:pPr marL="0" lvl="0" indent="0">
              <a:buNone/>
            </a:pPr>
            <a:endParaRPr/>
          </a:p>
          <a:p>
            <a:pPr marL="0" lvl="0" indent="0">
              <a:buNone/>
            </a:pPr>
            <a:r>
              <a:t>Figure source: McCarthy et al., Front. Oncol., 2023</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Integrated spatial omics of metabolic reprogramming in pancreatic cancer. Study integrated spatial metabolomics with spatial transcriptomics and proteomics to map metabolic rewiring.</a:t>
            </a:r>
          </a:p>
          <a:p>
            <a:pPr marL="0" lvl="0" indent="0">
              <a:buNone/>
            </a:pPr>
            <a:endParaRPr/>
          </a:p>
          <a:p>
            <a:pPr marL="0" lvl="0" indent="0">
              <a:buNone/>
            </a:pPr>
            <a:r>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marL="0" lvl="0" indent="0">
              <a:buNone/>
            </a:pPr>
            <a:endParaRPr/>
          </a:p>
          <a:p>
            <a:pPr marL="0" lvl="0" indent="0">
              <a:buNone/>
            </a:pPr>
            <a:r>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marL="0" lvl="0" indent="0">
              <a:buNone/>
            </a:pPr>
            <a:endParaRPr/>
          </a:p>
          <a:p>
            <a:pPr marL="0" lvl="0" indent="0">
              <a:buNone/>
            </a:pPr>
            <a:r>
              <a:t>Each panel shows spatial maps of metabolites and corresponding enzyme expression (spatial plots + UMAP plots), revealing compartmentalization between tumor, stroma, and immune regions.</a:t>
            </a:r>
          </a:p>
          <a:p>
            <a:pPr marL="0" lvl="0" indent="0">
              <a:buNone/>
            </a:pPr>
            <a:endParaRPr/>
          </a:p>
          <a:p>
            <a:pPr marL="0" lvl="0" indent="0">
              <a:buNone/>
            </a:pPr>
            <a:r>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marL="0" lvl="0" indent="0">
              <a:buNone/>
            </a:pPr>
            <a:endParaRPr/>
          </a:p>
          <a:p>
            <a:pPr marL="0" lvl="0" indent="0">
              <a:buNone/>
            </a:pPr>
            <a:r>
              <a:t>Takeaway: Spatial integration of metabolomics, transcriptomics, and proteomics maps metabolic reprogramming at cellular resolution. This identifies spatially restricted metabolic vulnerabilities for targeted therapy.</a:t>
            </a:r>
          </a:p>
          <a:p>
            <a:pPr marL="0" lvl="0" indent="0">
              <a:buNone/>
            </a:pPr>
            <a:endParaRPr/>
          </a:p>
          <a:p>
            <a:pPr marL="0" lvl="0" indent="0">
              <a:buNone/>
            </a:pPr>
            <a:r>
              <a:t>Figure source: Karasik et al., Cancer Cell, 2024</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a:p>
            <a:pPr marL="0" lvl="0" indent="0">
              <a:buNone/>
            </a:pPr>
            <a:endParaRPr/>
          </a:p>
          <a:p>
            <a:pPr marL="0" lvl="0" indent="0">
              <a:buNone/>
            </a:pPr>
            <a:r>
              <a:t>Figure source: Wu et al., MedComm, 2023</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a:p>
            <a:pPr marL="0" lvl="0" indent="0">
              <a:buNone/>
            </a:pPr>
            <a:endParaRPr/>
          </a:p>
          <a:p>
            <a:pPr marL="0" lvl="0" indent="0">
              <a:buNone/>
            </a:pPr>
            <a:r>
              <a:t>Figure source: Wouters et al., Cell Reports, 2020</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Meta-analysis answers: “Do genomic and transcriptomic analyses independently support this pathway?” Integrative analysis answers: “Which latent factors or regulatory networks explain coordinated variation across layers?”</a:t>
            </a:r>
          </a:p>
          <a:p>
            <a:pPr marL="0" lvl="0" indent="0">
              <a:buNone/>
            </a:pPr>
            <a:endParaRPr/>
          </a:p>
          <a:p>
            <a:pPr marL="0" lvl="0" indent="0">
              <a:buNone/>
            </a:pPr>
            <a: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marL="0" lvl="0" indent="0">
              <a:buNone/>
            </a:pPr>
            <a:endParaRPr/>
          </a:p>
          <a:p>
            <a:pPr marL="0" lvl="0" indent="0">
              <a:buNone/>
            </a:pPr>
            <a: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Genomics captures germline and somatic mutations, copy number alterations, and structural rearrangements. This is the “blueprint” layer. Study design showing DNA extraction from fresh vs FFPE samples, multiple library prep protocols, and sequencing platforms.</a:t>
            </a:r>
          </a:p>
          <a:p>
            <a:pPr marL="0" lvl="0" indent="0">
              <a:buNone/>
            </a:pPr>
            <a:endParaRPr/>
          </a:p>
          <a:p>
            <a:pPr marL="0" lvl="0" indent="0">
              <a:buNone/>
            </a:pPr>
            <a:r>
              <a:t>Figure source: Xu et al., Scientific Data, 2021</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marL="0" lvl="0" indent="0">
              <a:buNone/>
            </a:pPr>
            <a:endParaRPr/>
          </a:p>
          <a:p>
            <a:pPr marL="0" lvl="0" indent="0">
              <a:buNone/>
            </a:pPr>
            <a:r>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marL="0" lvl="0" indent="0">
              <a:buNone/>
            </a:pPr>
            <a:endParaRPr/>
          </a:p>
          <a:p>
            <a:pPr marL="0" lvl="0" indent="0">
              <a:buNone/>
            </a:pPr>
            <a:r>
              <a:t>Takeaway: Genomics defines potential—integration with other layers reveals realized biology.</a:t>
            </a:r>
          </a:p>
          <a:p>
            <a:pPr marL="0" lvl="0" indent="0">
              <a:buNone/>
            </a:pPr>
            <a:endParaRPr/>
          </a:p>
          <a:p>
            <a:pPr marL="0" lvl="0" indent="0">
              <a:buNone/>
            </a:pPr>
            <a:r>
              <a:t>Figure source: Brown et al., Nature Medicine, 2022</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a:p>
            <a:pPr marL="0" lvl="0" indent="0">
              <a:buNone/>
            </a:pPr>
            <a:endParaRPr/>
          </a:p>
          <a:p>
            <a:pPr marL="0" lvl="0" indent="0">
              <a:buNone/>
            </a:pPr>
            <a:r>
              <a:t>Figure source: Genevia Technologies (website figure)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marL="0" lvl="0" indent="0">
              <a:buNone/>
            </a:pPr>
            <a:endParaRPr/>
          </a:p>
          <a:p>
            <a:pPr marL="0" lvl="0" indent="0">
              <a:buNone/>
            </a:pPr>
            <a:r>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marL="0" lvl="0" indent="0">
              <a:buNone/>
            </a:pPr>
            <a:endParaRPr/>
          </a:p>
          <a:p>
            <a:pPr marL="0" lvl="0" indent="0">
              <a:buNone/>
            </a:pPr>
            <a:r>
              <a:t>Takeaway: Epigenomics reveals regulatory potential—which parts of the genome are accessible and how TFs can act. Integration with transcriptomics distinguishes potential from realized activity.</a:t>
            </a:r>
          </a:p>
          <a:p>
            <a:pPr marL="0" lvl="0" indent="0">
              <a:buNone/>
            </a:pPr>
            <a:endParaRPr/>
          </a:p>
          <a:p>
            <a:pPr marL="0" lvl="0" indent="0">
              <a:buNone/>
            </a:pPr>
            <a:r>
              <a:t>Figure source: Yagi et al., Modern Pathology, 2012</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Transcriptomics captures which genes are actively being transcribed at the time of measurement. Workflows of bulk RNA-seq vs single-cell RNA-seq shown. Bulk provides population average across many cells. Single-cell reveals cell-level heterogeneity and rare populations.</a:t>
            </a:r>
          </a:p>
          <a:p>
            <a:pPr marL="0" lvl="0" indent="0">
              <a:buNone/>
            </a:pPr>
            <a:endParaRPr/>
          </a:p>
          <a:p>
            <a:pPr marL="0" lvl="0" indent="0">
              <a:buNone/>
            </a:pPr>
            <a:r>
              <a:t>Figure source: Tzec-Interián et al.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marL="0" lvl="0" indent="0">
              <a:buNone/>
            </a:pPr>
            <a:endParaRPr/>
          </a:p>
          <a:p>
            <a:pPr marL="0" lvl="0" indent="0">
              <a:buNone/>
            </a:pPr>
            <a:r>
              <a:t>Key insight: Expression programs define molecular subtypes with therapeutic relevance. What transcriptomics tells us: active signaling pathways, cell states and heterogeneity, tumor microenvironment composition.</a:t>
            </a:r>
          </a:p>
          <a:p>
            <a:pPr marL="0" lvl="0" indent="0">
              <a:buNone/>
            </a:pPr>
            <a:endParaRPr/>
          </a:p>
          <a:p>
            <a:pPr marL="0" lvl="0" indent="0">
              <a:buNone/>
            </a:pPr>
            <a:r>
              <a:t>Limitation: RNA abundance ≠ protein abundance ≠ activity. Post-transcriptional regulation and protein stability decouple mRNA from functional output.</a:t>
            </a:r>
          </a:p>
          <a:p>
            <a:pPr marL="0" lvl="0" indent="0">
              <a:buNone/>
            </a:pPr>
            <a:endParaRPr/>
          </a:p>
          <a:p>
            <a:pPr marL="0" lvl="0" indent="0">
              <a:buNone/>
            </a:pPr>
            <a:r>
              <a:t>Takeaway: Transcriptomics captures gene expression programs but requires integration with proteomics to understand functional consequences.</a:t>
            </a:r>
          </a:p>
          <a:p>
            <a:pPr marL="0" lvl="0" indent="0">
              <a:buNone/>
            </a:pPr>
            <a:endParaRPr/>
          </a:p>
          <a:p>
            <a:pPr marL="0" lvl="0" indent="0">
              <a:buNone/>
            </a:pPr>
            <a:r>
              <a:t>Figure source: Jiang et al., BMC Cancer, 2016</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a:p>
            <a:pPr marL="0" lvl="0" indent="0">
              <a:buNone/>
            </a:pPr>
            <a:endParaRPr/>
          </a:p>
          <a:p>
            <a:pPr marL="0" lvl="0" indent="0">
              <a:buNone/>
            </a:pPr>
            <a:r>
              <a:t>Figure source: Bludau &amp; Aebersold, Nat. Rev. Mol. Cell Biol., 2020</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7" name="Title 1">
            <a:extLst>
              <a:ext uri="{FF2B5EF4-FFF2-40B4-BE49-F238E27FC236}">
                <a16:creationId xmlns:a16="http://schemas.microsoft.com/office/drawing/2014/main" id="{54D9B650-D343-DFD0-EBF1-9D973BF14C4C}"/>
              </a:ext>
            </a:extLst>
          </p:cNvPr>
          <p:cNvSpPr>
            <a:spLocks noGrp="1"/>
          </p:cNvSpPr>
          <p:nvPr>
            <p:ph type="ctrTitle"/>
          </p:nvPr>
        </p:nvSpPr>
        <p:spPr>
          <a:xfrm>
            <a:off x="685800" y="1597819"/>
            <a:ext cx="7772400" cy="1102519"/>
          </a:xfrm>
        </p:spPr>
        <p:txBody>
          <a:bodyPr/>
          <a:lstStyle>
            <a:lvl1pPr>
              <a:defRPr>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7" name="Shape 0">
            <a:extLst>
              <a:ext uri="{FF2B5EF4-FFF2-40B4-BE49-F238E27FC236}">
                <a16:creationId xmlns:a16="http://schemas.microsoft.com/office/drawing/2014/main" id="{1CC9D84B-9851-EBA9-7C9D-CE47714A4ABC}"/>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8" name="Title 1">
            <a:extLst>
              <a:ext uri="{FF2B5EF4-FFF2-40B4-BE49-F238E27FC236}">
                <a16:creationId xmlns:a16="http://schemas.microsoft.com/office/drawing/2014/main" id="{58A9F2F5-586F-B6C6-BB3C-F367D3A1B32D}"/>
              </a:ext>
            </a:extLst>
          </p:cNvPr>
          <p:cNvSpPr txBox="1">
            <a:spLocks/>
          </p:cNvSpPr>
          <p:nvPr userDrawn="1"/>
        </p:nvSpPr>
        <p:spPr>
          <a:xfrm>
            <a:off x="457200" y="21495"/>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2600" b="1" kern="1200">
                <a:solidFill>
                  <a:schemeClr val="bg1"/>
                </a:solidFill>
                <a:latin typeface="Georgia" panose="02040502050405020303" pitchFamily="18" charset="0"/>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8" name="Shape 0">
            <a:extLst>
              <a:ext uri="{FF2B5EF4-FFF2-40B4-BE49-F238E27FC236}">
                <a16:creationId xmlns:a16="http://schemas.microsoft.com/office/drawing/2014/main" id="{4A78D31D-BD9E-932B-157D-167D1A382619}"/>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9" name="Title 1">
            <a:extLst>
              <a:ext uri="{FF2B5EF4-FFF2-40B4-BE49-F238E27FC236}">
                <a16:creationId xmlns:a16="http://schemas.microsoft.com/office/drawing/2014/main" id="{34AE54F3-B662-FC57-FB0B-A6358F4EF776}"/>
              </a:ext>
            </a:extLst>
          </p:cNvPr>
          <p:cNvSpPr txBox="1">
            <a:spLocks/>
          </p:cNvSpPr>
          <p:nvPr userDrawn="1"/>
        </p:nvSpPr>
        <p:spPr>
          <a:xfrm>
            <a:off x="457200" y="21495"/>
            <a:ext cx="8229600" cy="857250"/>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2600" b="1" kern="1200">
                <a:solidFill>
                  <a:schemeClr val="bg1"/>
                </a:solidFill>
                <a:latin typeface="Georgia" panose="02040502050405020303" pitchFamily="18" charset="0"/>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2/5/26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2/5/26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
        <p:nvSpPr>
          <p:cNvPr id="5" name="Shape 0">
            <a:extLst>
              <a:ext uri="{FF2B5EF4-FFF2-40B4-BE49-F238E27FC236}">
                <a16:creationId xmlns:a16="http://schemas.microsoft.com/office/drawing/2014/main" id="{354BBFD8-86D1-9447-E238-6F7E3AB4E03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2/5/26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Advances in Bioinformatics: Multi-Omics Integration</a:t>
            </a:r>
          </a:p>
        </p:txBody>
      </p:sp>
      <p:sp>
        <p:nvSpPr>
          <p:cNvPr id="3" name="Subtitle 2"/>
          <p:cNvSpPr>
            <a:spLocks noGrp="1"/>
          </p:cNvSpPr>
          <p:nvPr>
            <p:ph type="subTitle" idx="1"/>
          </p:nvPr>
        </p:nvSpPr>
        <p:spPr>
          <a:xfrm>
            <a:off x="1371600" y="2914650"/>
            <a:ext cx="6400800" cy="1314450"/>
          </a:xfrm>
        </p:spPr>
        <p:txBody>
          <a:bodyPr>
            <a:normAutofit fontScale="92500" lnSpcReduction="10000"/>
          </a:bodyPr>
          <a:lstStyle/>
          <a:p>
            <a:pPr marL="0" lvl="0" indent="0">
              <a:buNone/>
            </a:pPr>
            <a:r>
              <a:t>Session 1: Foundations for Understanding Multi-Omics Research</a:t>
            </a:r>
            <a:br/>
            <a:br/>
            <a:r>
              <a:t>Bioinformatics Journal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Transcriptomics: Expression-Based Subtypes</a:t>
            </a:r>
          </a:p>
        </p:txBody>
      </p:sp>
      <p:pic>
        <p:nvPicPr>
          <p:cNvPr id="3" name="Picture 1" descr="figures/pam50-breast-subtypes.png"/>
          <p:cNvPicPr>
            <a:picLocks noGrp="1" noChangeAspect="1"/>
          </p:cNvPicPr>
          <p:nvPr/>
        </p:nvPicPr>
        <p:blipFill>
          <a:blip r:embed="rId3"/>
          <a:stretch>
            <a:fillRect/>
          </a:stretch>
        </p:blipFill>
        <p:spPr bwMode="auto">
          <a:xfrm>
            <a:off x="3213100" y="1193800"/>
            <a:ext cx="2705100" cy="33909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Proteomics: The Functional Machinery</a:t>
            </a:r>
          </a:p>
        </p:txBody>
      </p:sp>
      <p:pic>
        <p:nvPicPr>
          <p:cNvPr id="3" name="Picture 1" descr="figures/proteomics-platforms.png"/>
          <p:cNvPicPr>
            <a:picLocks noGrp="1" noChangeAspect="1"/>
          </p:cNvPicPr>
          <p:nvPr/>
        </p:nvPicPr>
        <p:blipFill>
          <a:blip r:embed="rId3"/>
          <a:stretch>
            <a:fillRect/>
          </a:stretch>
        </p:blipFill>
        <p:spPr bwMode="auto">
          <a:xfrm>
            <a:off x="876300" y="1193800"/>
            <a:ext cx="3187700" cy="33909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Protein abundance, modifications, and interactions</a:t>
            </a:r>
          </a:p>
          <a:p>
            <a:pPr marL="0" lvl="0" indent="0">
              <a:buNone/>
            </a:pPr>
            <a:r>
              <a:rPr b="1"/>
              <a:t>Common technologies:</a:t>
            </a:r>
          </a:p>
          <a:p>
            <a:pPr lvl="0"/>
            <a:r>
              <a:t>Mass spectrometry-based proteomics</a:t>
            </a:r>
          </a:p>
          <a:p>
            <a:pPr lvl="0"/>
            <a:r>
              <a:t>Antibody-based platforms (RPPA, CyTOF)</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Proteomics: Layer-to-Layer Discordance</a:t>
            </a:r>
          </a:p>
        </p:txBody>
      </p:sp>
      <p:pic>
        <p:nvPicPr>
          <p:cNvPr id="3" name="Picture 1" descr="figures/cptac-her2-multilayer.png"/>
          <p:cNvPicPr>
            <a:picLocks noGrp="1" noChangeAspect="1"/>
          </p:cNvPicPr>
          <p:nvPr/>
        </p:nvPicPr>
        <p:blipFill>
          <a:blip r:embed="rId3"/>
          <a:stretch>
            <a:fillRect/>
          </a:stretch>
        </p:blipFill>
        <p:spPr bwMode="auto">
          <a:xfrm>
            <a:off x="2540000" y="1193800"/>
            <a:ext cx="4076700" cy="33909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Metabolomics: Biochemical Activity</a:t>
            </a:r>
          </a:p>
        </p:txBody>
      </p:sp>
      <p:pic>
        <p:nvPicPr>
          <p:cNvPr id="3" name="Picture 1" descr="figures/metabolomics-workflow.png"/>
          <p:cNvPicPr>
            <a:picLocks noGrp="1" noChangeAspect="1"/>
          </p:cNvPicPr>
          <p:nvPr/>
        </p:nvPicPr>
        <p:blipFill>
          <a:blip r:embed="rId3"/>
          <a:stretch>
            <a:fillRect/>
          </a:stretch>
        </p:blipFill>
        <p:spPr bwMode="auto">
          <a:xfrm>
            <a:off x="457200" y="1549400"/>
            <a:ext cx="4038600" cy="26924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Small molecules reflecting metabolic flux and enzymatic activity</a:t>
            </a:r>
          </a:p>
          <a:p>
            <a:pPr marL="0" lvl="0" indent="0">
              <a:buNone/>
            </a:pPr>
            <a:r>
              <a:rPr b="1"/>
              <a:t>Common technologies:</a:t>
            </a:r>
          </a:p>
          <a:p>
            <a:pPr lvl="0"/>
            <a:r>
              <a:t>LC-MS / GC-MS</a:t>
            </a:r>
          </a:p>
          <a:p>
            <a:pPr lvl="0"/>
            <a:r>
              <a:t>Targeted vs untargeted approaches</a:t>
            </a:r>
          </a:p>
          <a:p>
            <a:pPr lvl="0"/>
            <a:r>
              <a:t>NMR spectroscopy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Metabolomics: Regulatory Connections</a:t>
            </a:r>
          </a:p>
        </p:txBody>
      </p:sp>
      <p:pic>
        <p:nvPicPr>
          <p:cNvPr id="3" name="Picture 1" descr="figures/metabolites-in-multiomes.png"/>
          <p:cNvPicPr>
            <a:picLocks noGrp="1" noChangeAspect="1"/>
          </p:cNvPicPr>
          <p:nvPr/>
        </p:nvPicPr>
        <p:blipFill>
          <a:blip r:embed="rId3"/>
          <a:stretch>
            <a:fillRect/>
          </a:stretch>
        </p:blipFill>
        <p:spPr bwMode="auto">
          <a:xfrm>
            <a:off x="2489200" y="1193800"/>
            <a:ext cx="4165600" cy="33909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Two Multi-Omics Study Paradigms</a:t>
            </a:r>
          </a:p>
        </p:txBody>
      </p:sp>
      <p:pic>
        <p:nvPicPr>
          <p:cNvPr id="3" name="Picture 1" descr="figures/multiomics-paradigms.png"/>
          <p:cNvPicPr>
            <a:picLocks noGrp="1" noChangeAspect="1"/>
          </p:cNvPicPr>
          <p:nvPr/>
        </p:nvPicPr>
        <p:blipFill>
          <a:blip r:embed="rId3"/>
          <a:stretch>
            <a:fillRect/>
          </a:stretch>
        </p:blipFill>
        <p:spPr bwMode="auto">
          <a:xfrm>
            <a:off x="1993900" y="1193800"/>
            <a:ext cx="5168900" cy="3390900"/>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Parallel Multi-Omics Study Example</a:t>
            </a:r>
          </a:p>
        </p:txBody>
      </p:sp>
      <p:pic>
        <p:nvPicPr>
          <p:cNvPr id="3" name="Picture 1" descr="figures/parallel-study-example-tcga.png"/>
          <p:cNvPicPr>
            <a:picLocks noGrp="1" noChangeAspect="1"/>
          </p:cNvPicPr>
          <p:nvPr/>
        </p:nvPicPr>
        <p:blipFill>
          <a:blip r:embed="rId3"/>
          <a:stretch>
            <a:fillRect/>
          </a:stretch>
        </p:blipFill>
        <p:spPr bwMode="auto">
          <a:xfrm>
            <a:off x="2197100" y="1193800"/>
            <a:ext cx="4762500" cy="3390900"/>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Joint Profiling: Single-Cell Multi-Omics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1"/>
                        <a:t>Omics Combination</a:t>
                      </a:r>
                    </a:p>
                  </a:txBody>
                  <a:tcPr/>
                </a:tc>
                <a:tc>
                  <a:txBody>
                    <a:bodyPr/>
                    <a:lstStyle/>
                    <a:p>
                      <a:pPr marL="0" lvl="0" indent="0">
                        <a:buNone/>
                      </a:pPr>
                      <a:r>
                        <a:rPr b="1"/>
                        <a:t>Technologies</a:t>
                      </a:r>
                    </a:p>
                  </a:txBody>
                  <a:tcPr/>
                </a:tc>
                <a:extLst>
                  <a:ext uri="{0D108BD9-81ED-4DB2-BD59-A6C34878D82A}">
                    <a16:rowId xmlns:a16="http://schemas.microsoft.com/office/drawing/2014/main" val="10000"/>
                  </a:ext>
                </a:extLst>
              </a:tr>
              <a:tr h="0">
                <a:tc>
                  <a:txBody>
                    <a:bodyPr/>
                    <a:lstStyle/>
                    <a:p>
                      <a:pPr marL="0" lvl="0" indent="0">
                        <a:buNone/>
                      </a:pPr>
                      <a:r>
                        <a:t>Genome + Transcriptome</a:t>
                      </a:r>
                    </a:p>
                  </a:txBody>
                  <a:tcPr/>
                </a:tc>
                <a:tc>
                  <a:txBody>
                    <a:bodyPr/>
                    <a:lstStyle/>
                    <a:p>
                      <a:pPr marL="0" lvl="0" indent="0">
                        <a:buNone/>
                      </a:pPr>
                      <a:r>
                        <a:t>G&amp;T-seq, TARGET-seq, sci-L3</a:t>
                      </a:r>
                    </a:p>
                  </a:txBody>
                  <a:tcPr/>
                </a:tc>
                <a:extLst>
                  <a:ext uri="{0D108BD9-81ED-4DB2-BD59-A6C34878D82A}">
                    <a16:rowId xmlns:a16="http://schemas.microsoft.com/office/drawing/2014/main" val="10001"/>
                  </a:ext>
                </a:extLst>
              </a:tr>
              <a:tr h="0">
                <a:tc>
                  <a:txBody>
                    <a:bodyPr/>
                    <a:lstStyle/>
                    <a:p>
                      <a:pPr marL="0" lvl="0" indent="0">
                        <a:buNone/>
                      </a:pPr>
                      <a:r>
                        <a:t>Epigenome + Transcriptome</a:t>
                      </a:r>
                    </a:p>
                  </a:txBody>
                  <a:tcPr/>
                </a:tc>
                <a:tc>
                  <a:txBody>
                    <a:bodyPr/>
                    <a:lstStyle/>
                    <a:p>
                      <a:pPr marL="0" lvl="0" indent="0">
                        <a:buNone/>
                      </a:pPr>
                      <a:r>
                        <a:t>sci-CAR, SNARE-seq, SHARE-seq</a:t>
                      </a:r>
                    </a:p>
                  </a:txBody>
                  <a:tcPr/>
                </a:tc>
                <a:extLst>
                  <a:ext uri="{0D108BD9-81ED-4DB2-BD59-A6C34878D82A}">
                    <a16:rowId xmlns:a16="http://schemas.microsoft.com/office/drawing/2014/main" val="10002"/>
                  </a:ext>
                </a:extLst>
              </a:tr>
              <a:tr h="0">
                <a:tc>
                  <a:txBody>
                    <a:bodyPr/>
                    <a:lstStyle/>
                    <a:p>
                      <a:pPr marL="0" lvl="0" indent="0">
                        <a:buNone/>
                      </a:pPr>
                      <a:r>
                        <a:t>Transcriptome + Protein</a:t>
                      </a:r>
                    </a:p>
                  </a:txBody>
                  <a:tcPr/>
                </a:tc>
                <a:tc>
                  <a:txBody>
                    <a:bodyPr/>
                    <a:lstStyle/>
                    <a:p>
                      <a:pPr marL="0" lvl="0" indent="0">
                        <a:buNone/>
                      </a:pPr>
                      <a:r>
                        <a:t>CITE-seq, REAP-seq, ASAP-seq</a:t>
                      </a:r>
                    </a:p>
                  </a:txBody>
                  <a:tcPr/>
                </a:tc>
                <a:extLst>
                  <a:ext uri="{0D108BD9-81ED-4DB2-BD59-A6C34878D82A}">
                    <a16:rowId xmlns:a16="http://schemas.microsoft.com/office/drawing/2014/main" val="10003"/>
                  </a:ext>
                </a:extLst>
              </a:tr>
              <a:tr h="0">
                <a:tc>
                  <a:txBody>
                    <a:bodyPr/>
                    <a:lstStyle/>
                    <a:p>
                      <a:pPr marL="0" lvl="0" indent="0">
                        <a:buNone/>
                      </a:pPr>
                      <a:r>
                        <a:t>Triple Modality</a:t>
                      </a:r>
                    </a:p>
                  </a:txBody>
                  <a:tcPr/>
                </a:tc>
                <a:tc>
                  <a:txBody>
                    <a:bodyPr/>
                    <a:lstStyle/>
                    <a:p>
                      <a:pPr marL="0" lvl="0" indent="0">
                        <a:buNone/>
                      </a:pPr>
                      <a:r>
                        <a:t>TEA-seq, DOGMA-seq</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b="1"/>
              <a:t>Advantage:</a:t>
            </a:r>
            <a:r>
              <a:t> All measurements from the same cells</a:t>
            </a:r>
          </a:p>
          <a:p>
            <a:pPr lvl="0"/>
            <a:r>
              <a:t>Eliminates batch effects between modalities</a:t>
            </a:r>
          </a:p>
          <a:p>
            <a:pPr lvl="0"/>
            <a:r>
              <a:t>Reveals cell-level regulatory relationships</a:t>
            </a:r>
          </a:p>
          <a:p>
            <a:pPr lvl="0"/>
            <a:r>
              <a:t>Emerging: Spatial multi-omics maintains tissue architecture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Joint Profiling: Spatial Multi-Omics</a:t>
            </a:r>
          </a:p>
        </p:txBody>
      </p:sp>
      <p:pic>
        <p:nvPicPr>
          <p:cNvPr id="3" name="Picture 1" descr="figures/multimodal-study-example.jpg"/>
          <p:cNvPicPr>
            <a:picLocks noGrp="1" noChangeAspect="1"/>
          </p:cNvPicPr>
          <p:nvPr/>
        </p:nvPicPr>
        <p:blipFill>
          <a:blip r:embed="rId3"/>
          <a:stretch>
            <a:fillRect/>
          </a:stretch>
        </p:blipFill>
        <p:spPr bwMode="auto">
          <a:xfrm>
            <a:off x="1524000" y="1193800"/>
            <a:ext cx="6083300" cy="33909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Welcome to the Multi-Omics Integration Series</a:t>
            </a:r>
          </a:p>
        </p:txBody>
      </p:sp>
      <p:sp>
        <p:nvSpPr>
          <p:cNvPr id="3" name="Content Placeholder 2"/>
          <p:cNvSpPr>
            <a:spLocks noGrp="1"/>
          </p:cNvSpPr>
          <p:nvPr>
            <p:ph idx="1"/>
          </p:nvPr>
        </p:nvSpPr>
        <p:spPr/>
        <p:txBody>
          <a:bodyPr/>
          <a:lstStyle/>
          <a:p>
            <a:pPr marL="0" lvl="0" indent="0">
              <a:buNone/>
            </a:pPr>
            <a:r>
              <a:t>This foundational session will establish: - What each omics layer measures and why it matters - Study design frameworks: parallel vs joint profiling - Analytical paradigms: sample-focused vs feature-focused - Key challenges facing the field</a:t>
            </a:r>
          </a:p>
          <a:p>
            <a:pPr marL="0" lvl="0" indent="0">
              <a:buNone/>
            </a:pPr>
            <a:r>
              <a:rPr b="1"/>
              <a:t>Goal:</a:t>
            </a:r>
            <a:r>
              <a:t> Prepare you to critically engage with upcoming speaker presentations.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Joint Profiling: Spatial Metabolomics</a:t>
            </a:r>
          </a:p>
        </p:txBody>
      </p:sp>
      <p:pic>
        <p:nvPicPr>
          <p:cNvPr id="3" name="Picture 1" descr="figures/multimodal-pancreatic-cancer.jpg"/>
          <p:cNvPicPr>
            <a:picLocks noGrp="1" noChangeAspect="1"/>
          </p:cNvPicPr>
          <p:nvPr/>
        </p:nvPicPr>
        <p:blipFill>
          <a:blip r:embed="rId3"/>
          <a:stretch>
            <a:fillRect/>
          </a:stretch>
        </p:blipFill>
        <p:spPr bwMode="auto">
          <a:xfrm>
            <a:off x="2882900" y="1193800"/>
            <a:ext cx="3378200" cy="33909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Two Analytical Paradigms</a:t>
            </a:r>
          </a:p>
        </p:txBody>
      </p:sp>
      <p:pic>
        <p:nvPicPr>
          <p:cNvPr id="3" name="Picture 1" descr="figures/integration-approaches.png"/>
          <p:cNvPicPr>
            <a:picLocks noGrp="1" noChangeAspect="1"/>
          </p:cNvPicPr>
          <p:nvPr/>
        </p:nvPicPr>
        <p:blipFill>
          <a:blip r:embed="rId3"/>
          <a:stretch>
            <a:fillRect/>
          </a:stretch>
        </p:blipFill>
        <p:spPr bwMode="auto">
          <a:xfrm>
            <a:off x="457200" y="1524000"/>
            <a:ext cx="4038600" cy="27305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Sample-Focused:</a:t>
            </a:r>
          </a:p>
          <a:p>
            <a:pPr lvl="0"/>
            <a:r>
              <a:t>Groups patients into subtypes</a:t>
            </a:r>
          </a:p>
          <a:p>
            <a:pPr lvl="0"/>
            <a:r>
              <a:t>Predicts clinical outcomes</a:t>
            </a:r>
          </a:p>
          <a:p>
            <a:pPr lvl="0"/>
            <a:r>
              <a:t>Identifies biomarkers</a:t>
            </a:r>
          </a:p>
          <a:p>
            <a:pPr marL="0" lvl="0" indent="0">
              <a:buNone/>
            </a:pPr>
            <a:r>
              <a:rPr b="1"/>
              <a:t>Feature-Focused:</a:t>
            </a:r>
          </a:p>
          <a:p>
            <a:pPr lvl="0"/>
            <a:r>
              <a:t>Infers regulatory mechanisms</a:t>
            </a:r>
          </a:p>
          <a:p>
            <a:pPr lvl="0"/>
            <a:r>
              <a:t>Builds molecular networks</a:t>
            </a:r>
          </a:p>
          <a:p>
            <a:pPr lvl="0"/>
            <a:r>
              <a:t>Reveals causal relationships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Sample-Focused: Molecular Subtyping</a:t>
            </a:r>
          </a:p>
        </p:txBody>
      </p:sp>
      <p:pic>
        <p:nvPicPr>
          <p:cNvPr id="3" name="Picture 1" descr="figures/sample-focused-clustering.png"/>
          <p:cNvPicPr>
            <a:picLocks noGrp="1" noChangeAspect="1"/>
          </p:cNvPicPr>
          <p:nvPr/>
        </p:nvPicPr>
        <p:blipFill>
          <a:blip r:embed="rId3"/>
          <a:stretch>
            <a:fillRect/>
          </a:stretch>
        </p:blipFill>
        <p:spPr bwMode="auto">
          <a:xfrm>
            <a:off x="901700" y="1193800"/>
            <a:ext cx="3136900" cy="33909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Approach:</a:t>
            </a:r>
            <a:r>
              <a:t> Consensus clustering across omics layers</a:t>
            </a:r>
          </a:p>
          <a:p>
            <a:pPr marL="0" lvl="0" indent="0">
              <a:buNone/>
            </a:pPr>
            <a:r>
              <a:rPr b="1"/>
              <a:t>Key findings:</a:t>
            </a:r>
          </a:p>
          <a:p>
            <a:pPr lvl="0"/>
            <a:r>
              <a:t>Three glioma subtypes identified</a:t>
            </a:r>
          </a:p>
          <a:p>
            <a:pPr lvl="0"/>
            <a:r>
              <a:t>Distinct molecular signatures</a:t>
            </a:r>
          </a:p>
          <a:p>
            <a:pPr lvl="0"/>
            <a:r>
              <a:t>Significant survival differences</a:t>
            </a:r>
          </a:p>
          <a:p>
            <a:pPr marL="0" lvl="0" indent="0">
              <a:buNone/>
            </a:pPr>
            <a:r>
              <a:rPr b="1"/>
              <a:t>Takeaway:</a:t>
            </a:r>
            <a:r>
              <a:t> Sample integration identifies clinically actionable patient subtypes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Feature-Focused: Regulatory Networks</a:t>
            </a:r>
          </a:p>
        </p:txBody>
      </p:sp>
      <p:pic>
        <p:nvPicPr>
          <p:cNvPr id="3" name="Picture 1" descr="figures/scenic-melanoma-regulatory-network.png"/>
          <p:cNvPicPr>
            <a:picLocks noGrp="1" noChangeAspect="1"/>
          </p:cNvPicPr>
          <p:nvPr/>
        </p:nvPicPr>
        <p:blipFill>
          <a:blip r:embed="rId3"/>
          <a:stretch>
            <a:fillRect/>
          </a:stretch>
        </p:blipFill>
        <p:spPr bwMode="auto">
          <a:xfrm>
            <a:off x="850900" y="1193800"/>
            <a:ext cx="3251200" cy="33909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Approach:</a:t>
            </a:r>
            <a:r>
              <a:t> SCENIC integrates scRNA-seq with TF motifs and ATAC-seq</a:t>
            </a:r>
          </a:p>
          <a:p>
            <a:pPr marL="0" lvl="0" indent="0">
              <a:buNone/>
            </a:pPr>
            <a:r>
              <a:rPr b="1"/>
              <a:t>Key findings:</a:t>
            </a:r>
          </a:p>
          <a:p>
            <a:pPr lvl="0"/>
            <a:r>
              <a:t>TF programs define cell states</a:t>
            </a:r>
          </a:p>
          <a:p>
            <a:pPr lvl="0"/>
            <a:r>
              <a:t>Chromatin accessibility validates predictions</a:t>
            </a:r>
          </a:p>
          <a:p>
            <a:pPr lvl="0"/>
            <a:r>
              <a:t>Reveals melanoma phenotype switching mechanisms</a:t>
            </a:r>
          </a:p>
          <a:p>
            <a:pPr marL="0" lvl="0" indent="0">
              <a:buNone/>
            </a:pPr>
            <a:r>
              <a:rPr b="1"/>
              <a:t>Takeaway:</a:t>
            </a:r>
            <a:r>
              <a:t> Feature integration identifies regulatory logic across layers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Integrative vs Meta-Analysis</a:t>
            </a:r>
          </a:p>
        </p:txBody>
      </p:sp>
      <p:sp>
        <p:nvSpPr>
          <p:cNvPr id="3" name="Content Placeholder 2"/>
          <p:cNvSpPr>
            <a:spLocks noGrp="1"/>
          </p:cNvSpPr>
          <p:nvPr>
            <p:ph idx="1"/>
          </p:nvPr>
        </p:nvSpPr>
        <p:spPr/>
        <p:txBody>
          <a:bodyPr>
            <a:normAutofit lnSpcReduction="10000"/>
          </a:bodyPr>
          <a:lstStyle/>
          <a:p>
            <a:pPr marL="0" lvl="0" indent="0">
              <a:buNone/>
            </a:pPr>
            <a:r>
              <a:rPr b="1"/>
              <a:t>Meta-analysis:</a:t>
            </a:r>
          </a:p>
          <a:p>
            <a:pPr lvl="0"/>
            <a:r>
              <a:t>Analyze each layer independently</a:t>
            </a:r>
          </a:p>
          <a:p>
            <a:pPr lvl="0"/>
            <a:r>
              <a:t>Combine results post-analysis</a:t>
            </a:r>
          </a:p>
          <a:p>
            <a:pPr lvl="0"/>
            <a:r>
              <a:t>Example: pathway enrichment overlap</a:t>
            </a:r>
          </a:p>
          <a:p>
            <a:pPr marL="0" lvl="0" indent="0">
              <a:buNone/>
            </a:pPr>
            <a:r>
              <a:rPr b="1"/>
              <a:t>Integrative analysis:</a:t>
            </a:r>
          </a:p>
          <a:p>
            <a:pPr lvl="0"/>
            <a:r>
              <a:t>Joint statistical modeling across layers</a:t>
            </a:r>
          </a:p>
          <a:p>
            <a:pPr lvl="0"/>
            <a:r>
              <a:t>Leverages cross-layer structure</a:t>
            </a:r>
          </a:p>
          <a:p>
            <a:pPr lvl="0"/>
            <a:r>
              <a:t>Example: latent factor models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Key Challenges in Multi-Omics</a:t>
            </a:r>
          </a:p>
        </p:txBody>
      </p:sp>
      <p:sp>
        <p:nvSpPr>
          <p:cNvPr id="3" name="Content Placeholder 2"/>
          <p:cNvSpPr>
            <a:spLocks noGrp="1"/>
          </p:cNvSpPr>
          <p:nvPr>
            <p:ph idx="1"/>
          </p:nvPr>
        </p:nvSpPr>
        <p:spPr/>
        <p:txBody>
          <a:bodyPr/>
          <a:lstStyle/>
          <a:p>
            <a:pPr lvl="0"/>
            <a:r>
              <a:rPr b="1"/>
              <a:t>Discordance across layers</a:t>
            </a:r>
            <a:r>
              <a:t> is often biological signal, not noise</a:t>
            </a:r>
          </a:p>
          <a:p>
            <a:pPr lvl="0"/>
            <a:r>
              <a:rPr b="1"/>
              <a:t>Missing data</a:t>
            </a:r>
            <a:r>
              <a:t> differs by platform and layer</a:t>
            </a:r>
          </a:p>
          <a:p>
            <a:pPr lvl="0"/>
            <a:r>
              <a:rPr b="1"/>
              <a:t>Batch effects</a:t>
            </a:r>
            <a:r>
              <a:t> vary across technologies</a:t>
            </a:r>
          </a:p>
          <a:p>
            <a:pPr lvl="0"/>
            <a:r>
              <a:rPr b="1"/>
              <a:t>Interpretability</a:t>
            </a:r>
            <a:r>
              <a:t> vs model complexity tradeoffs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Challenge: Layer-to-Layer Discordance</a:t>
            </a:r>
          </a:p>
        </p:txBody>
      </p:sp>
      <p:sp>
        <p:nvSpPr>
          <p:cNvPr id="3" name="Content Placeholder 2"/>
          <p:cNvSpPr>
            <a:spLocks noGrp="1"/>
          </p:cNvSpPr>
          <p:nvPr>
            <p:ph idx="1"/>
          </p:nvPr>
        </p:nvSpPr>
        <p:spPr/>
        <p:txBody>
          <a:bodyPr/>
          <a:lstStyle/>
          <a:p>
            <a:pPr marL="0" lvl="0" indent="0">
              <a:buNone/>
            </a:pPr>
            <a:r>
              <a:rPr b="1"/>
              <a:t>Common observations:</a:t>
            </a:r>
          </a:p>
          <a:p>
            <a:pPr lvl="0"/>
            <a:r>
              <a:t>RNA–protein correlation often modest (ρ ~ 0.4–0.6)</a:t>
            </a:r>
          </a:p>
          <a:p>
            <a:pPr lvl="0"/>
            <a:r>
              <a:t>Open chromatin without expression</a:t>
            </a:r>
          </a:p>
          <a:p>
            <a:pPr lvl="0"/>
            <a:r>
              <a:t>Metabolic changes without transcriptional shifts</a:t>
            </a:r>
          </a:p>
          <a:p>
            <a:pPr marL="1270000" lvl="0" indent="0">
              <a:buNone/>
            </a:pPr>
            <a:r>
              <a:rPr sz="2000"/>
              <a:t>Disagreement across layers often reveals post-transcriptional regulation, protein stability, and metabolic control.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Challenge: Missing Data</a:t>
            </a:r>
          </a:p>
        </p:txBody>
      </p:sp>
      <p:sp>
        <p:nvSpPr>
          <p:cNvPr id="3" name="Content Placeholder 2"/>
          <p:cNvSpPr>
            <a:spLocks noGrp="1"/>
          </p:cNvSpPr>
          <p:nvPr>
            <p:ph idx="1"/>
          </p:nvPr>
        </p:nvSpPr>
        <p:spPr/>
        <p:txBody>
          <a:bodyPr/>
          <a:lstStyle/>
          <a:p>
            <a:pPr marL="0" lvl="0" indent="0">
              <a:buNone/>
            </a:pPr>
            <a:r>
              <a:rPr b="1"/>
              <a:t>Types:</a:t>
            </a:r>
          </a:p>
          <a:p>
            <a:pPr lvl="0"/>
            <a:r>
              <a:t>Missing by design (not all samples on all platforms)</a:t>
            </a:r>
          </a:p>
          <a:p>
            <a:pPr lvl="0"/>
            <a:r>
              <a:t>Missing not at random (low-abundance dropout)</a:t>
            </a:r>
          </a:p>
          <a:p>
            <a:pPr lvl="0"/>
            <a:r>
              <a:t>Platform-specific (scRNA-seq zeros, proteomics detection limits)</a:t>
            </a:r>
          </a:p>
          <a:p>
            <a:pPr marL="0" lvl="0" indent="0">
              <a:buNone/>
            </a:pPr>
            <a:r>
              <a:rPr b="1"/>
              <a:t>Impact:</a:t>
            </a:r>
            <a:r>
              <a:t> Breaks naïve integration, requires careful modeling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Preparing for Upcoming Sessions</a:t>
            </a:r>
          </a:p>
        </p:txBody>
      </p:sp>
      <p:sp>
        <p:nvSpPr>
          <p:cNvPr id="3" name="Content Placeholder 2"/>
          <p:cNvSpPr>
            <a:spLocks noGrp="1"/>
          </p:cNvSpPr>
          <p:nvPr>
            <p:ph idx="1"/>
          </p:nvPr>
        </p:nvSpPr>
        <p:spPr/>
        <p:txBody>
          <a:bodyPr>
            <a:normAutofit fontScale="92500" lnSpcReduction="10000"/>
          </a:bodyPr>
          <a:lstStyle/>
          <a:p>
            <a:pPr marL="0" lvl="0" indent="0">
              <a:buNone/>
            </a:pPr>
            <a:r>
              <a:rPr b="1"/>
              <a:t>What we’ve established:</a:t>
            </a:r>
          </a:p>
          <a:p>
            <a:pPr lvl="0"/>
            <a:r>
              <a:t>Each omics layer provides a distinct biological view</a:t>
            </a:r>
          </a:p>
          <a:p>
            <a:pPr lvl="0"/>
            <a:r>
              <a:t>Study design (parallel vs joint) shapes questions and methods</a:t>
            </a:r>
          </a:p>
          <a:p>
            <a:pPr lvl="0"/>
            <a:r>
              <a:t>Analysis paradigm (sample vs feature-focused) serves different goals</a:t>
            </a:r>
          </a:p>
          <a:p>
            <a:pPr lvl="0"/>
            <a:r>
              <a:t>Challenges are inherent to multi-omics biology</a:t>
            </a:r>
          </a:p>
          <a:p>
            <a:pPr marL="0" lvl="0" indent="0">
              <a:buNone/>
            </a:pPr>
            <a:r>
              <a:rPr b="1"/>
              <a:t>Looking ahead:</a:t>
            </a:r>
          </a:p>
          <a:p>
            <a:pPr marL="0" lvl="0" indent="0">
              <a:buNone/>
            </a:pPr>
            <a:r>
              <a:t>UF and external researchers will present methods addressing these challenges in cancer, immunology, and spatial biology contexts.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Questions and Discussion</a:t>
            </a:r>
          </a:p>
        </p:txBody>
      </p:sp>
      <p:sp>
        <p:nvSpPr>
          <p:cNvPr id="3" name="Content Placeholder 2"/>
          <p:cNvSpPr>
            <a:spLocks noGrp="1"/>
          </p:cNvSpPr>
          <p:nvPr>
            <p:ph idx="1"/>
          </p:nvPr>
        </p:nvSpPr>
        <p:spPr/>
        <p:txBody>
          <a:bodyPr/>
          <a:lstStyle/>
          <a:p>
            <a:pPr marL="0" lvl="0" indent="0">
              <a:buNone/>
            </a:pPr>
            <a:r>
              <a:t>What questions do you have about multi-omics concepts, study designs, or analytical approaches?</a:t>
            </a:r>
          </a:p>
          <a:p>
            <a:pPr marL="0" lvl="0" indent="0">
              <a:buNone/>
            </a:pPr>
            <a:r>
              <a:t>What multi-omics applications are most relevant to your research?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The Multi-Layered Biology of Cells</a:t>
            </a:r>
          </a:p>
        </p:txBody>
      </p:sp>
      <p:pic>
        <p:nvPicPr>
          <p:cNvPr id="3" name="Picture 1" descr="figures/central-dogma-multilayer.png"/>
          <p:cNvPicPr>
            <a:picLocks noGrp="1" noChangeAspect="1"/>
          </p:cNvPicPr>
          <p:nvPr/>
        </p:nvPicPr>
        <p:blipFill>
          <a:blip r:embed="rId3"/>
          <a:stretch>
            <a:fillRect/>
          </a:stretch>
        </p:blipFill>
        <p:spPr bwMode="auto">
          <a:xfrm>
            <a:off x="457200" y="1689100"/>
            <a:ext cx="4038600" cy="24003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Genome → Epigenome → Transcriptome → Proteome → Metabolome</a:t>
            </a:r>
          </a:p>
          <a:p>
            <a:pPr lvl="0"/>
            <a:r>
              <a:t>Each layer captures different biological information</a:t>
            </a:r>
          </a:p>
          <a:p>
            <a:pPr lvl="0"/>
            <a:r>
              <a:t>Regulation flows across layers</a:t>
            </a:r>
          </a:p>
          <a:p>
            <a:pPr lvl="0"/>
            <a:r>
              <a:t>Feedback loops create complexity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What Is Multi-Omics Integration?</a:t>
            </a:r>
          </a:p>
        </p:txBody>
      </p:sp>
      <p:pic>
        <p:nvPicPr>
          <p:cNvPr id="3" name="Picture 1" descr="figures/multi-omics-overview.jpg"/>
          <p:cNvPicPr>
            <a:picLocks noGrp="1" noChangeAspect="1"/>
          </p:cNvPicPr>
          <p:nvPr/>
        </p:nvPicPr>
        <p:blipFill>
          <a:blip r:embed="rId3"/>
          <a:stretch>
            <a:fillRect/>
          </a:stretch>
        </p:blipFill>
        <p:spPr bwMode="auto">
          <a:xfrm>
            <a:off x="457200" y="1866900"/>
            <a:ext cx="4038600" cy="20447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Multi-omics integration</a:t>
            </a:r>
            <a:r>
              <a:t> combines measurements from multiple molecular layers to:</a:t>
            </a:r>
          </a:p>
          <a:p>
            <a:pPr lvl="0"/>
            <a:r>
              <a:t>Reveal regulatory relationships</a:t>
            </a:r>
          </a:p>
          <a:p>
            <a:pPr lvl="0"/>
            <a:r>
              <a:t>Uncover disease mechanisms</a:t>
            </a:r>
          </a:p>
          <a:p>
            <a:pPr lvl="0"/>
            <a:r>
              <a:t>Classify molecular subtypes</a:t>
            </a:r>
          </a:p>
          <a:p>
            <a:pPr lvl="0"/>
            <a:r>
              <a:t>Predict clinical outcomes</a:t>
            </a:r>
          </a:p>
          <a:p>
            <a:pPr marL="0" lvl="0" indent="0">
              <a:buNone/>
            </a:pPr>
            <a:r>
              <a:t>All invisible to single-layer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Genomics: “What can happen”</a:t>
            </a:r>
          </a:p>
        </p:txBody>
      </p:sp>
      <p:pic>
        <p:nvPicPr>
          <p:cNvPr id="3" name="Picture 1" descr="figures/genomics-technologies.png"/>
          <p:cNvPicPr>
            <a:picLocks noGrp="1" noChangeAspect="1"/>
          </p:cNvPicPr>
          <p:nvPr/>
        </p:nvPicPr>
        <p:blipFill>
          <a:blip r:embed="rId3"/>
          <a:stretch>
            <a:fillRect/>
          </a:stretch>
        </p:blipFill>
        <p:spPr bwMode="auto">
          <a:xfrm>
            <a:off x="457200" y="1574800"/>
            <a:ext cx="4038600" cy="26289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DNA sequence variation</a:t>
            </a:r>
          </a:p>
          <a:p>
            <a:pPr marL="0" lvl="0" indent="0">
              <a:buNone/>
            </a:pPr>
            <a:r>
              <a:rPr b="1"/>
              <a:t>Common technologies:</a:t>
            </a:r>
          </a:p>
          <a:p>
            <a:pPr lvl="0"/>
            <a:r>
              <a:t>Whole-genome sequencing (WGS)</a:t>
            </a:r>
          </a:p>
          <a:p>
            <a:pPr lvl="0"/>
            <a:r>
              <a:t>Whole-exome sequencing (WES)</a:t>
            </a:r>
          </a:p>
          <a:p>
            <a:pPr lvl="0"/>
            <a:r>
              <a:t>Targeted panels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Genomics: Mapping Drivers Across Cancers</a:t>
            </a:r>
          </a:p>
        </p:txBody>
      </p:sp>
      <p:pic>
        <p:nvPicPr>
          <p:cNvPr id="3" name="Picture 1" descr="figures/tcga-mutation-landscape.png"/>
          <p:cNvPicPr>
            <a:picLocks noGrp="1" noChangeAspect="1"/>
          </p:cNvPicPr>
          <p:nvPr/>
        </p:nvPicPr>
        <p:blipFill>
          <a:blip r:embed="rId3"/>
          <a:stretch>
            <a:fillRect/>
          </a:stretch>
        </p:blipFill>
        <p:spPr bwMode="auto">
          <a:xfrm>
            <a:off x="2298700" y="1193800"/>
            <a:ext cx="4533900" cy="3390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Epigenomics: The Regulatory Layer</a:t>
            </a:r>
          </a:p>
        </p:txBody>
      </p:sp>
      <p:pic>
        <p:nvPicPr>
          <p:cNvPr id="3" name="Picture 1" descr="figures/epigenomics-assays.png"/>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What it measures:</a:t>
            </a:r>
            <a:r>
              <a:t> Chromatin state and DNA modifications controlling gene accessibility</a:t>
            </a:r>
          </a:p>
          <a:p>
            <a:pPr marL="0" lvl="0" indent="0">
              <a:buNone/>
            </a:pPr>
            <a:r>
              <a:rPr b="1"/>
              <a:t>Common technologies:</a:t>
            </a:r>
          </a:p>
          <a:p>
            <a:pPr lvl="0"/>
            <a:r>
              <a:t>ATAC-seq (chromatin accessibility)</a:t>
            </a:r>
          </a:p>
          <a:p>
            <a:pPr lvl="0"/>
            <a:r>
              <a:t>ChIP-seq / CUT&amp;RUN (TF binding, histone marks)</a:t>
            </a:r>
          </a:p>
          <a:p>
            <a:pPr lvl="0"/>
            <a:r>
              <a:t>Bisulfite sequencing (DNA methylation)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normAutofit fontScale="90000"/>
          </a:bodyPr>
          <a:lstStyle/>
          <a:p>
            <a:pPr marL="0" lvl="0" indent="0">
              <a:buNone/>
            </a:pPr>
            <a:r>
              <a:t>Epigenomics: Methylation-Driven Cancer Subtypes</a:t>
            </a:r>
          </a:p>
        </p:txBody>
      </p:sp>
      <p:pic>
        <p:nvPicPr>
          <p:cNvPr id="3" name="Picture 1" descr="figures/cimp-colorectal.png"/>
          <p:cNvPicPr>
            <a:picLocks noGrp="1" noChangeAspect="1"/>
          </p:cNvPicPr>
          <p:nvPr/>
        </p:nvPicPr>
        <p:blipFill>
          <a:blip r:embed="rId3"/>
          <a:stretch>
            <a:fillRect/>
          </a:stretch>
        </p:blipFill>
        <p:spPr bwMode="auto">
          <a:xfrm>
            <a:off x="3149600" y="1193800"/>
            <a:ext cx="2844800" cy="33909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5979"/>
            <a:ext cx="8229600" cy="857250"/>
          </a:xfrm>
        </p:spPr>
        <p:txBody>
          <a:bodyPr/>
          <a:lstStyle/>
          <a:p>
            <a:pPr marL="0" lvl="0" indent="0">
              <a:buNone/>
            </a:pPr>
            <a:r>
              <a:t>Transcriptomics: Active Gene Expression</a:t>
            </a:r>
          </a:p>
        </p:txBody>
      </p:sp>
      <p:pic>
        <p:nvPicPr>
          <p:cNvPr id="3" name="Picture 1" descr="figures/transcriptomics-technologies.png"/>
          <p:cNvPicPr>
            <a:picLocks noGrp="1" noChangeAspect="1"/>
          </p:cNvPicPr>
          <p:nvPr/>
        </p:nvPicPr>
        <p:blipFill>
          <a:blip r:embed="rId3"/>
          <a:stretch>
            <a:fillRect/>
          </a:stretch>
        </p:blipFill>
        <p:spPr bwMode="auto">
          <a:xfrm>
            <a:off x="469900" y="1193800"/>
            <a:ext cx="4025900" cy="3390900"/>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a:t>What it measures:</a:t>
            </a:r>
            <a:r>
              <a:t> RNA abundance reflecting active transcriptional programs</a:t>
            </a:r>
          </a:p>
          <a:p>
            <a:pPr marL="0" lvl="0" indent="0">
              <a:buNone/>
            </a:pPr>
            <a:r>
              <a:rPr b="1"/>
              <a:t>Common technologies:</a:t>
            </a:r>
          </a:p>
          <a:p>
            <a:pPr lvl="0"/>
            <a:r>
              <a:t>Bulk RNA-seq</a:t>
            </a:r>
          </a:p>
          <a:p>
            <a:pPr lvl="0"/>
            <a:r>
              <a:t>Single-cell RNA-seq</a:t>
            </a:r>
          </a:p>
          <a:p>
            <a:pPr lvl="0"/>
            <a:r>
              <a:t>Spatial transcriptomics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3208</Words>
  <Application>Microsoft Macintosh PowerPoint</Application>
  <PresentationFormat>On-screen Show (16:9)</PresentationFormat>
  <Paragraphs>276</Paragraphs>
  <Slides>29</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Georgia</vt:lpstr>
      <vt:lpstr>Office Theme</vt:lpstr>
      <vt:lpstr>Advances in Bioinformatics: Multi-Omics Integration</vt:lpstr>
      <vt:lpstr>Welcome to the Multi-Omics Integration Series</vt:lpstr>
      <vt:lpstr>The Multi-Layered Biology of Cells</vt:lpstr>
      <vt:lpstr>What Is Multi-Omics Integration?</vt:lpstr>
      <vt:lpstr>Genomics: “What can happen”</vt:lpstr>
      <vt:lpstr>Genomics: Mapping Drivers Across Cancers</vt:lpstr>
      <vt:lpstr>Epigenomics: The Regulatory Layer</vt:lpstr>
      <vt:lpstr>Epigenomics: Methylation-Driven Cancer Subtypes</vt:lpstr>
      <vt:lpstr>Transcriptomics: Active Gene Expression</vt:lpstr>
      <vt:lpstr>Transcriptomics: Expression-Based Subtypes</vt:lpstr>
      <vt:lpstr>Proteomics: The Functional Machinery</vt:lpstr>
      <vt:lpstr>Proteomics: Layer-to-Layer Discordance</vt:lpstr>
      <vt:lpstr>Metabolomics: Biochemical Activity</vt:lpstr>
      <vt:lpstr>Metabolomics: Regulatory Connections</vt:lpstr>
      <vt:lpstr>Two Multi-Omics Study Paradigms</vt:lpstr>
      <vt:lpstr>Parallel Multi-Omics Study Example</vt:lpstr>
      <vt:lpstr>Joint Profiling: Single-Cell Multi-Omics</vt:lpstr>
      <vt:lpstr>PowerPoint Presentation</vt:lpstr>
      <vt:lpstr>Joint Profiling: Spatial Multi-Omics</vt:lpstr>
      <vt:lpstr>Joint Profiling: Spatial Metabolomics</vt:lpstr>
      <vt:lpstr>Two Analytical Paradigms</vt:lpstr>
      <vt:lpstr>Sample-Focused: Molecular Subtyping</vt:lpstr>
      <vt:lpstr>Feature-Focused: Regulatory Networks</vt:lpstr>
      <vt:lpstr>Integrative vs Meta-Analysis</vt:lpstr>
      <vt:lpstr>Key Challenges in Multi-Omics</vt:lpstr>
      <vt:lpstr>Challenge: Layer-to-Layer Discordance</vt:lpstr>
      <vt:lpstr>Challenge: Missing Data</vt:lpstr>
      <vt:lpstr>Preparing for Upcoming Sessions</vt:lpstr>
      <vt:lpstr>Questions and Discussion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cp:lastModifiedBy>Kates,Heather R</cp:lastModifiedBy>
  <cp:revision>1</cp:revision>
  <dcterms:created xsi:type="dcterms:W3CDTF">2026-02-05T13:19:25Z</dcterms:created>
  <dcterms:modified xsi:type="dcterms:W3CDTF">2026-02-05T13:21:48Z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